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sldIdLst>
    <p:sldId id="256" r:id="rId2"/>
    <p:sldId id="257" r:id="rId3"/>
    <p:sldId id="260" r:id="rId4"/>
    <p:sldId id="261" r:id="rId5"/>
    <p:sldId id="258" r:id="rId6"/>
    <p:sldId id="263" r:id="rId7"/>
    <p:sldId id="265" r:id="rId8"/>
    <p:sldId id="264"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6AD6EE87-EBD5-4F12-A48A-63ACA297AC8F}" type="datetimeFigureOut">
              <a:rPr lang="en-US" smtClean="0"/>
              <a:pPr/>
              <a:t>3/4/2014</a:t>
            </a:fld>
            <a:endParaRPr lang="en-US" dirty="0"/>
          </a:p>
        </p:txBody>
      </p:sp>
      <p:sp>
        <p:nvSpPr>
          <p:cNvPr id="18" name="Нижний колонтитул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Номер слайда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4FAB73BC-B049-4115-A692-8D63A059BFB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D73815-2707-4475-8F1A-B873CB631BB4}" type="datetimeFigureOut">
              <a:rPr lang="en-US" smtClean="0"/>
              <a:pPr/>
              <a:t>3/4/2014</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7600" y="274956"/>
            <a:ext cx="2032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3"/>
            <a:ext cx="8026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5657088" y="6557946"/>
            <a:ext cx="2669952" cy="226902"/>
          </a:xfrm>
        </p:spPr>
        <p:txBody>
          <a:bodyPr/>
          <a:lstStyle>
            <a:extLst/>
          </a:lstStyle>
          <a:p>
            <a:fld id="{2A4AFB99-0EAB-4182-AFF8-E214C82A68F6}" type="datetimeFigureOut">
              <a:rPr lang="en-US" smtClean="0"/>
              <a:pPr/>
              <a:t>3/4/2014</a:t>
            </a:fld>
            <a:endParaRPr lang="en-US" dirty="0"/>
          </a:p>
        </p:txBody>
      </p:sp>
      <p:sp>
        <p:nvSpPr>
          <p:cNvPr id="5" name="Нижний колонтитул 4"/>
          <p:cNvSpPr>
            <a:spLocks noGrp="1"/>
          </p:cNvSpPr>
          <p:nvPr>
            <p:ph type="ftr" sz="quarter" idx="11"/>
          </p:nvPr>
        </p:nvSpPr>
        <p:spPr>
          <a:xfrm>
            <a:off x="609600" y="6556248"/>
            <a:ext cx="4876800" cy="228600"/>
          </a:xfrm>
        </p:spPr>
        <p:txBody>
          <a:bodyPr/>
          <a:lstStyle>
            <a:extLst/>
          </a:lstStyle>
          <a:p>
            <a:endParaRPr lang="en-US" dirty="0"/>
          </a:p>
        </p:txBody>
      </p:sp>
      <p:sp>
        <p:nvSpPr>
          <p:cNvPr id="6" name="Номер слайда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D3794B-289A-4A80-97D7-111025398D45}" type="datetimeFigureOut">
              <a:rPr lang="en-US" smtClean="0"/>
              <a:pPr/>
              <a:t>3/4/2014</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5A61015F-7CC6-4D0A-9D87-873EA4C304CC}" type="datetimeFigureOut">
              <a:rPr lang="en-US" smtClean="0"/>
              <a:pPr/>
              <a:t>3/4/2014</a:t>
            </a:fld>
            <a:endParaRPr lang="en-US" dirty="0"/>
          </a:p>
        </p:txBody>
      </p:sp>
      <p:sp>
        <p:nvSpPr>
          <p:cNvPr id="5" name="Нижний колонтитул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Номер слайда 5"/>
          <p:cNvSpPr>
            <a:spLocks noGrp="1"/>
          </p:cNvSpPr>
          <p:nvPr>
            <p:ph type="sldNum" sz="quarter" idx="12"/>
          </p:nvPr>
        </p:nvSpPr>
        <p:spPr>
          <a:xfrm>
            <a:off x="8978603" y="6555112"/>
            <a:ext cx="784448" cy="228600"/>
          </a:xfrm>
        </p:spPr>
        <p:txBody>
          <a:bodyPr/>
          <a:lstStyle>
            <a:extLst/>
          </a:lstStyle>
          <a:p>
            <a:fld id="{4FAB73BC-B049-4115-A692-8D63A059BFB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3C6A301-0538-44EC-B09D-202E1042A48B}" type="datetimeFigureOut">
              <a:rPr lang="en-US" smtClean="0"/>
              <a:pPr/>
              <a:t>3/4/2014</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789574A-8875-45EF-8EA2-3CAA0F7ABC4C}" type="datetimeFigureOut">
              <a:rPr lang="en-US" smtClean="0"/>
              <a:pPr/>
              <a:t>3/4/2014</a:t>
            </a:fld>
            <a:endParaRPr lang="en-US" dirty="0"/>
          </a:p>
        </p:txBody>
      </p:sp>
      <p:sp>
        <p:nvSpPr>
          <p:cNvPr id="8" name="Нижний колонтитул 7"/>
          <p:cNvSpPr>
            <a:spLocks noGrp="1"/>
          </p:cNvSpPr>
          <p:nvPr>
            <p:ph type="ftr" sz="quarter" idx="11"/>
          </p:nvPr>
        </p:nvSpPr>
        <p:spPr/>
        <p:txBody>
          <a:bodyPr/>
          <a:lstStyle>
            <a:extLst/>
          </a:lstStyle>
          <a:p>
            <a:endParaRPr lang="en-US" dirty="0"/>
          </a:p>
        </p:txBody>
      </p:sp>
      <p:sp>
        <p:nvSpPr>
          <p:cNvPr id="9" name="Номер слайда 8"/>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7EF4D4C-5367-4C26-9E2B-D8088D7FCA81}" type="datetimeFigureOut">
              <a:rPr lang="en-US" smtClean="0"/>
              <a:pPr/>
              <a:t>3/4/2014</a:t>
            </a:fld>
            <a:endParaRPr lang="en-US" dirty="0"/>
          </a:p>
        </p:txBody>
      </p:sp>
      <p:sp>
        <p:nvSpPr>
          <p:cNvPr id="4" name="Нижний колонтитул 3"/>
          <p:cNvSpPr>
            <a:spLocks noGrp="1"/>
          </p:cNvSpPr>
          <p:nvPr>
            <p:ph type="ftr" sz="quarter" idx="11"/>
          </p:nvPr>
        </p:nvSpPr>
        <p:spPr/>
        <p:txBody>
          <a:bodyPr/>
          <a:lstStyle>
            <a:extLst/>
          </a:lstStyle>
          <a:p>
            <a:endParaRPr lang="en-US" dirty="0"/>
          </a:p>
        </p:txBody>
      </p:sp>
      <p:sp>
        <p:nvSpPr>
          <p:cNvPr id="5" name="Номер слайда 4"/>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6E91E96-98B0-4413-9547-46F3504108EF}" type="datetimeFigureOut">
              <a:rPr lang="en-US" smtClean="0"/>
              <a:pPr/>
              <a:t>3/4/2014</a:t>
            </a:fld>
            <a:endParaRPr lang="en-US"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Номер слайда 3"/>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C68B11-C5A8-448C-8CE9-B1A273C79CFC}" type="datetimeFigureOut">
              <a:rPr lang="en-US" smtClean="0"/>
              <a:pPr/>
              <a:t>3/4/2014</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7616CA0-919D-4A49-9C8A-62FDFB3A5183}" type="datetimeFigureOut">
              <a:rPr lang="en-US" smtClean="0"/>
              <a:pPr/>
              <a:t>3/4/2014</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867E5644-1E61-4311-A31E-84CB9C7AA8A9}" type="slidenum">
              <a:rPr lang="en-US" smtClean="0"/>
              <a:pPr/>
              <a:t>‹#›</a:t>
            </a:fld>
            <a:endParaRPr lang="en-US" dirty="0"/>
          </a:p>
        </p:txBody>
      </p:sp>
      <p:sp>
        <p:nvSpPr>
          <p:cNvPr id="10" name="Рисунок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90298CD5-6C1E-4009-B41F-6DF62E31D3BE}" type="datetimeFigureOut">
              <a:rPr lang="en-US" smtClean="0"/>
              <a:pPr/>
              <a:t>3/4/2014</a:t>
            </a:fld>
            <a:endParaRPr lang="en-US" dirty="0"/>
          </a:p>
        </p:txBody>
      </p:sp>
      <p:sp>
        <p:nvSpPr>
          <p:cNvPr id="4" name="Нижний колонтитул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Номер слайда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4960137"/>
            <a:ext cx="7772400" cy="1775514"/>
          </a:xfrm>
        </p:spPr>
        <p:txBody>
          <a:bodyPr>
            <a:normAutofit fontScale="90000"/>
          </a:bodyPr>
          <a:lstStyle/>
          <a:p>
            <a:r>
              <a:rPr lang="ru-RU" b="1" i="1" dirty="0" smtClean="0">
                <a:effectLst>
                  <a:outerShdw blurRad="38100" dist="38100" dir="2700000" algn="tl">
                    <a:srgbClr val="000000">
                      <a:alpha val="43137"/>
                    </a:srgbClr>
                  </a:outerShdw>
                </a:effectLst>
              </a:rPr>
              <a:t>Монумент погибшим </a:t>
            </a:r>
            <a:r>
              <a:rPr lang="ru-RU" b="1" i="1" dirty="0" err="1" smtClean="0">
                <a:effectLst>
                  <a:outerShdw blurRad="38100" dist="38100" dir="2700000" algn="tl">
                    <a:srgbClr val="000000">
                      <a:alpha val="43137"/>
                    </a:srgbClr>
                  </a:outerShdw>
                </a:effectLst>
              </a:rPr>
              <a:t>сергачанам</a:t>
            </a:r>
            <a:r>
              <a:rPr lang="ru-RU" b="1" i="1" dirty="0" smtClean="0">
                <a:effectLst>
                  <a:outerShdw blurRad="38100" dist="38100" dir="2700000" algn="tl">
                    <a:srgbClr val="000000">
                      <a:alpha val="43137"/>
                    </a:srgbClr>
                  </a:outerShdw>
                </a:effectLst>
              </a:rPr>
              <a:t> в великой отечественной войне</a:t>
            </a:r>
            <a:endParaRPr lang="ru-RU" b="1" i="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a:bodyPr>
          <a:lstStyle/>
          <a:p>
            <a:r>
              <a:rPr lang="ru-RU" sz="2000" dirty="0" smtClean="0"/>
              <a:t>Выполнили ученики 8 класса: Сахарова Дарья и </a:t>
            </a:r>
            <a:r>
              <a:rPr lang="ru-RU" sz="2000" dirty="0" err="1" smtClean="0"/>
              <a:t>Весновский</a:t>
            </a:r>
            <a:r>
              <a:rPr lang="ru-RU" sz="2000" dirty="0" smtClean="0"/>
              <a:t> Арсений.</a:t>
            </a:r>
            <a:endParaRPr lang="ru-RU" sz="2000" dirty="0"/>
          </a:p>
        </p:txBody>
      </p:sp>
    </p:spTree>
    <p:extLst>
      <p:ext uri="{BB962C8B-B14F-4D97-AF65-F5344CB8AC3E}">
        <p14:creationId xmlns:p14="http://schemas.microsoft.com/office/powerpoint/2010/main" val="30025655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2000" cy="1225425"/>
          </a:xfrm>
        </p:spPr>
        <p:txBody>
          <a:bodyPr>
            <a:normAutofit/>
          </a:bodyPr>
          <a:lstStyle/>
          <a:p>
            <a:pPr algn="ctr"/>
            <a:r>
              <a:rPr lang="ru-RU" sz="4800" dirty="0" smtClean="0"/>
              <a:t>Спасибо за внимание!</a:t>
            </a:r>
            <a:endParaRPr lang="ru-RU" sz="4800" dirty="0"/>
          </a:p>
        </p:txBody>
      </p:sp>
      <p:sp>
        <p:nvSpPr>
          <p:cNvPr id="3" name="Объект 2"/>
          <p:cNvSpPr>
            <a:spLocks noGrp="1"/>
          </p:cNvSpPr>
          <p:nvPr>
            <p:ph idx="1"/>
          </p:nvPr>
        </p:nvSpPr>
        <p:spPr>
          <a:xfrm>
            <a:off x="609600" y="1236372"/>
            <a:ext cx="9652000" cy="5219364"/>
          </a:xfrm>
        </p:spPr>
        <p:txBody>
          <a:bodyPr/>
          <a:lstStyle/>
          <a:p>
            <a:pPr marL="0" indent="0">
              <a:buNone/>
            </a:pPr>
            <a:endParaRPr lang="ru-RU" dirty="0"/>
          </a:p>
        </p:txBody>
      </p:sp>
      <p:pic>
        <p:nvPicPr>
          <p:cNvPr id="4" name="Picture 4" descr="applau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99300" y="2055545"/>
            <a:ext cx="3654537" cy="354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solidFill>
                  <a:schemeClr val="accent1">
                    <a:lumMod val="75000"/>
                  </a:schemeClr>
                </a:solidFill>
                <a:effectLst>
                  <a:outerShdw blurRad="38100" dist="38100" dir="2700000" algn="tl">
                    <a:srgbClr val="000000">
                      <a:alpha val="43137"/>
                    </a:srgbClr>
                  </a:outerShdw>
                </a:effectLst>
              </a:rPr>
              <a:t>Цели и задачи</a:t>
            </a:r>
            <a:endParaRPr lang="ru-RU" u="sng" dirty="0">
              <a:solidFill>
                <a:schemeClr val="accent1">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r>
              <a:rPr lang="ru-RU" b="1" dirty="0" smtClean="0">
                <a:solidFill>
                  <a:schemeClr val="accent1">
                    <a:lumMod val="75000"/>
                  </a:schemeClr>
                </a:solidFill>
                <a:effectLst>
                  <a:outerShdw blurRad="38100" dist="38100" dir="2700000" algn="tl">
                    <a:srgbClr val="000000">
                      <a:alpha val="43137"/>
                    </a:srgbClr>
                  </a:outerShdw>
                </a:effectLst>
              </a:rPr>
              <a:t>1) Научиться измерять высоту и ширину зданий используя метод подобия треугольников.</a:t>
            </a:r>
          </a:p>
          <a:p>
            <a:r>
              <a:rPr lang="ru-RU" b="1" dirty="0" smtClean="0">
                <a:solidFill>
                  <a:schemeClr val="accent1">
                    <a:lumMod val="75000"/>
                  </a:schemeClr>
                </a:solidFill>
                <a:effectLst>
                  <a:outerShdw blurRad="38100" dist="38100" dir="2700000" algn="tl">
                    <a:srgbClr val="000000">
                      <a:alpha val="43137"/>
                    </a:srgbClr>
                  </a:outerShdw>
                </a:effectLst>
              </a:rPr>
              <a:t>2) Измерить </a:t>
            </a:r>
            <a:r>
              <a:rPr lang="ru-RU" b="1" dirty="0">
                <a:solidFill>
                  <a:schemeClr val="accent1">
                    <a:lumMod val="75000"/>
                  </a:schemeClr>
                </a:solidFill>
                <a:effectLst>
                  <a:outerShdw blurRad="38100" dist="38100" dir="2700000" algn="tl">
                    <a:srgbClr val="000000">
                      <a:alpha val="43137"/>
                    </a:srgbClr>
                  </a:outerShdw>
                </a:effectLst>
              </a:rPr>
              <a:t>высоту монумента погибшим </a:t>
            </a:r>
            <a:r>
              <a:rPr lang="ru-RU" b="1" dirty="0" err="1">
                <a:solidFill>
                  <a:schemeClr val="accent1">
                    <a:lumMod val="75000"/>
                  </a:schemeClr>
                </a:solidFill>
                <a:effectLst>
                  <a:outerShdw blurRad="38100" dist="38100" dir="2700000" algn="tl">
                    <a:srgbClr val="000000">
                      <a:alpha val="43137"/>
                    </a:srgbClr>
                  </a:outerShdw>
                </a:effectLst>
              </a:rPr>
              <a:t>С</a:t>
            </a:r>
            <a:r>
              <a:rPr lang="ru-RU" b="1" dirty="0" err="1" smtClean="0">
                <a:solidFill>
                  <a:schemeClr val="accent1">
                    <a:lumMod val="75000"/>
                  </a:schemeClr>
                </a:solidFill>
                <a:effectLst>
                  <a:outerShdw blurRad="38100" dist="38100" dir="2700000" algn="tl">
                    <a:srgbClr val="000000">
                      <a:alpha val="43137"/>
                    </a:srgbClr>
                  </a:outerShdw>
                </a:effectLst>
              </a:rPr>
              <a:t>ергачанам</a:t>
            </a:r>
            <a:r>
              <a:rPr lang="ru-RU" b="1" dirty="0" smtClean="0">
                <a:solidFill>
                  <a:schemeClr val="accent1">
                    <a:lumMod val="75000"/>
                  </a:schemeClr>
                </a:solidFill>
                <a:effectLst>
                  <a:outerShdw blurRad="38100" dist="38100" dir="2700000" algn="tl">
                    <a:srgbClr val="000000">
                      <a:alpha val="43137"/>
                    </a:srgbClr>
                  </a:outerShdw>
                </a:effectLst>
              </a:rPr>
              <a:t> </a:t>
            </a:r>
            <a:r>
              <a:rPr lang="ru-RU" b="1" dirty="0">
                <a:solidFill>
                  <a:schemeClr val="accent1">
                    <a:lumMod val="75000"/>
                  </a:schemeClr>
                </a:solidFill>
                <a:effectLst>
                  <a:outerShdw blurRad="38100" dist="38100" dir="2700000" algn="tl">
                    <a:srgbClr val="000000">
                      <a:alpha val="43137"/>
                    </a:srgbClr>
                  </a:outerShdw>
                </a:effectLst>
              </a:rPr>
              <a:t>в войне без измерительных </a:t>
            </a:r>
            <a:r>
              <a:rPr lang="ru-RU" b="1" dirty="0" smtClean="0">
                <a:solidFill>
                  <a:schemeClr val="accent1">
                    <a:lumMod val="75000"/>
                  </a:schemeClr>
                </a:solidFill>
                <a:effectLst>
                  <a:outerShdw blurRad="38100" dist="38100" dir="2700000" algn="tl">
                    <a:srgbClr val="000000">
                      <a:alpha val="43137"/>
                    </a:srgbClr>
                  </a:outerShdw>
                </a:effectLst>
              </a:rPr>
              <a:t>приборов.</a:t>
            </a:r>
          </a:p>
          <a:p>
            <a:r>
              <a:rPr lang="ru-RU" b="1" dirty="0">
                <a:solidFill>
                  <a:schemeClr val="accent1">
                    <a:lumMod val="75000"/>
                  </a:schemeClr>
                </a:solidFill>
                <a:effectLst>
                  <a:outerShdw blurRad="38100" dist="38100" dir="2700000" algn="tl">
                    <a:srgbClr val="000000">
                      <a:alpha val="43137"/>
                    </a:srgbClr>
                  </a:outerShdw>
                </a:effectLst>
              </a:rPr>
              <a:t>3</a:t>
            </a:r>
            <a:r>
              <a:rPr lang="ru-RU" b="1" dirty="0" smtClean="0">
                <a:solidFill>
                  <a:schemeClr val="accent1">
                    <a:lumMod val="75000"/>
                  </a:schemeClr>
                </a:solidFill>
                <a:effectLst>
                  <a:outerShdw blurRad="38100" dist="38100" dir="2700000" algn="tl">
                    <a:srgbClr val="000000">
                      <a:alpha val="43137"/>
                    </a:srgbClr>
                  </a:outerShdw>
                </a:effectLst>
              </a:rPr>
              <a:t>) Узнать историю постройки этого монумента(как создавался, когда был построен, интересные факты).</a:t>
            </a:r>
          </a:p>
          <a:p>
            <a:r>
              <a:rPr lang="ru-RU" b="1" dirty="0" smtClean="0">
                <a:solidFill>
                  <a:schemeClr val="accent1">
                    <a:lumMod val="75000"/>
                  </a:schemeClr>
                </a:solidFill>
                <a:effectLst>
                  <a:outerShdw blurRad="38100" dist="38100" dir="2700000" algn="tl">
                    <a:srgbClr val="000000">
                      <a:alpha val="43137"/>
                    </a:srgbClr>
                  </a:outerShdw>
                </a:effectLst>
              </a:rPr>
              <a:t>4) </a:t>
            </a:r>
            <a:r>
              <a:rPr lang="ru-RU" b="1" dirty="0" smtClean="0">
                <a:solidFill>
                  <a:schemeClr val="accent1">
                    <a:lumMod val="75000"/>
                  </a:schemeClr>
                </a:solidFill>
                <a:effectLst>
                  <a:outerShdw blurRad="38100" dist="38100" dir="2700000" algn="tl">
                    <a:srgbClr val="000000">
                      <a:alpha val="43137"/>
                    </a:srgbClr>
                  </a:outerShdw>
                </a:effectLst>
              </a:rPr>
              <a:t>Найти погрешность вычислений способом подобия треугольников.</a:t>
            </a:r>
            <a:endParaRPr lang="ru-RU"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8698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accent1">
                    <a:lumMod val="75000"/>
                  </a:schemeClr>
                </a:solidFill>
              </a:rPr>
              <a:t>Ход работы</a:t>
            </a:r>
            <a:endParaRPr lang="ru-RU" b="1" i="1" dirty="0">
              <a:solidFill>
                <a:schemeClr val="accent1">
                  <a:lumMod val="75000"/>
                </a:schemeClr>
              </a:solidFill>
            </a:endParaRPr>
          </a:p>
        </p:txBody>
      </p:sp>
      <p:sp>
        <p:nvSpPr>
          <p:cNvPr id="8" name="Текст 7"/>
          <p:cNvSpPr>
            <a:spLocks noGrp="1"/>
          </p:cNvSpPr>
          <p:nvPr>
            <p:ph type="body" idx="2"/>
          </p:nvPr>
        </p:nvSpPr>
        <p:spPr>
          <a:xfrm>
            <a:off x="1024128" y="2257506"/>
            <a:ext cx="6188041" cy="3762294"/>
          </a:xfrm>
        </p:spPr>
        <p:txBody>
          <a:bodyPr>
            <a:normAutofit/>
          </a:bodyPr>
          <a:lstStyle/>
          <a:p>
            <a:r>
              <a:rPr lang="ru-RU" sz="2400" dirty="0" smtClean="0">
                <a:solidFill>
                  <a:schemeClr val="accent1">
                    <a:lumMod val="75000"/>
                  </a:schemeClr>
                </a:solidFill>
              </a:rPr>
              <a:t>Для начала мы сделали несколько фотографий обелиска и рядом стоящего ученика. С помощью программы « 1С: математический конструктор» мы сможем узнать высоту монумента.</a:t>
            </a:r>
            <a:endParaRPr lang="ru-RU" sz="2400" dirty="0">
              <a:solidFill>
                <a:schemeClr val="accent1">
                  <a:lumMod val="75000"/>
                </a:schemeClr>
              </a:solidFill>
            </a:endParaRPr>
          </a:p>
        </p:txBody>
      </p:sp>
      <p:pic>
        <p:nvPicPr>
          <p:cNvPr id="9" name="Объект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12169" y="0"/>
            <a:ext cx="4979831" cy="3734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1188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p:txBody>
          <a:bodyPr/>
          <a:lstStyle/>
          <a:p>
            <a:endParaRPr lang="ru-RU"/>
          </a:p>
        </p:txBody>
      </p:sp>
      <p:sp>
        <p:nvSpPr>
          <p:cNvPr id="8" name="Текст 7"/>
          <p:cNvSpPr>
            <a:spLocks noGrp="1"/>
          </p:cNvSpPr>
          <p:nvPr>
            <p:ph type="body" sz="half" idx="3"/>
          </p:nvPr>
        </p:nvSpPr>
        <p:spPr/>
        <p:txBody>
          <a:bodyPr/>
          <a:lstStyle/>
          <a:p>
            <a:endParaRPr lang="ru-RU"/>
          </a:p>
        </p:txBody>
      </p:sp>
      <p:pic>
        <p:nvPicPr>
          <p:cNvPr id="10" name="Объект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14210" y="1309339"/>
            <a:ext cx="6471215" cy="4853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38081" y="1345235"/>
            <a:ext cx="3687177" cy="4905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27690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928" y="263940"/>
            <a:ext cx="9720072" cy="1084519"/>
          </a:xfrm>
        </p:spPr>
        <p:txBody>
          <a:bodyPr>
            <a:normAutofit fontScale="90000"/>
          </a:bodyPr>
          <a:lstStyle/>
          <a:p>
            <a:r>
              <a:rPr lang="ru-RU" sz="4000" dirty="0" smtClean="0">
                <a:solidFill>
                  <a:schemeClr val="accent1">
                    <a:lumMod val="75000"/>
                  </a:schemeClr>
                </a:solidFill>
              </a:rPr>
              <a:t>             СПОСОБ ИЗМЕРЕНИЯ ШИРИНЫ И          </a:t>
            </a:r>
            <a:br>
              <a:rPr lang="ru-RU" sz="4000" dirty="0" smtClean="0">
                <a:solidFill>
                  <a:schemeClr val="accent1">
                    <a:lumMod val="75000"/>
                  </a:schemeClr>
                </a:solidFill>
              </a:rPr>
            </a:br>
            <a:r>
              <a:rPr lang="ru-RU" sz="4000" dirty="0">
                <a:solidFill>
                  <a:schemeClr val="accent1">
                    <a:lumMod val="75000"/>
                  </a:schemeClr>
                </a:solidFill>
              </a:rPr>
              <a:t> </a:t>
            </a:r>
            <a:r>
              <a:rPr lang="ru-RU" sz="4000" dirty="0" smtClean="0">
                <a:solidFill>
                  <a:schemeClr val="accent1">
                    <a:lumMod val="75000"/>
                  </a:schemeClr>
                </a:solidFill>
              </a:rPr>
              <a:t>                        ВЫСОТЫ ЗДАНИЙ</a:t>
            </a:r>
            <a:r>
              <a:rPr lang="ru-RU" dirty="0" smtClean="0">
                <a:solidFill>
                  <a:schemeClr val="accent1">
                    <a:lumMod val="75000"/>
                  </a:schemeClr>
                </a:solidFill>
              </a:rPr>
              <a:t>. </a:t>
            </a:r>
            <a:endParaRPr lang="ru-RU" dirty="0">
              <a:solidFill>
                <a:schemeClr val="accent1">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991" y="1472027"/>
            <a:ext cx="9228086" cy="5188265"/>
          </a:xfrm>
        </p:spPr>
      </p:pic>
    </p:spTree>
    <p:extLst>
      <p:ext uri="{BB962C8B-B14F-4D97-AF65-F5344CB8AC3E}">
        <p14:creationId xmlns:p14="http://schemas.microsoft.com/office/powerpoint/2010/main" val="3999511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75000"/>
                  </a:schemeClr>
                </a:solidFill>
              </a:rPr>
              <a:t>ХОД РАБОТЫ</a:t>
            </a:r>
            <a:endParaRPr lang="ru-RU"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4" name="Текст 3"/>
              <p:cNvSpPr>
                <a:spLocks noGrp="1"/>
              </p:cNvSpPr>
              <p:nvPr>
                <p:ph type="body" sz="half" idx="2"/>
              </p:nvPr>
            </p:nvSpPr>
            <p:spPr>
              <a:xfrm>
                <a:off x="257577" y="1751527"/>
                <a:ext cx="5357612" cy="4294031"/>
              </a:xfrm>
            </p:spPr>
            <p:txBody>
              <a:bodyPr>
                <a:normAutofit/>
              </a:bodyPr>
              <a:lstStyle/>
              <a:p>
                <a:r>
                  <a:rPr lang="ru-RU" sz="2000" dirty="0" smtClean="0">
                    <a:solidFill>
                      <a:schemeClr val="accent1">
                        <a:lumMod val="75000"/>
                      </a:schemeClr>
                    </a:solidFill>
                  </a:rPr>
                  <a:t>Введём обозначения: АВ – высота обелиска на фото, </a:t>
                </a:r>
                <a:r>
                  <a:rPr lang="en-US" sz="2000" dirty="0" smtClean="0">
                    <a:solidFill>
                      <a:schemeClr val="accent1">
                        <a:lumMod val="75000"/>
                      </a:schemeClr>
                    </a:solidFill>
                  </a:rPr>
                  <a:t>ZG</a:t>
                </a:r>
                <a:r>
                  <a:rPr lang="ru-RU" sz="2000" dirty="0" smtClean="0">
                    <a:solidFill>
                      <a:schemeClr val="accent1">
                        <a:lumMod val="75000"/>
                      </a:schemeClr>
                    </a:solidFill>
                  </a:rPr>
                  <a:t> – реальная высота монумента, </a:t>
                </a:r>
                <a:r>
                  <a:rPr lang="en-US" sz="2000" dirty="0" smtClean="0">
                    <a:solidFill>
                      <a:schemeClr val="accent1">
                        <a:lumMod val="75000"/>
                      </a:schemeClr>
                    </a:solidFill>
                  </a:rPr>
                  <a:t>CD – </a:t>
                </a:r>
                <a:r>
                  <a:rPr lang="ru-RU" sz="2000" dirty="0" smtClean="0">
                    <a:solidFill>
                      <a:schemeClr val="accent1">
                        <a:lumMod val="75000"/>
                      </a:schemeClr>
                    </a:solidFill>
                  </a:rPr>
                  <a:t>высота человека на фото, КМ – высота человека.</a:t>
                </a:r>
              </a:p>
              <a:p>
                <a:pPr marL="342900" indent="-342900">
                  <a:buAutoNum type="arabicPeriod"/>
                </a:pPr>
                <a:r>
                  <a:rPr lang="ru-RU" sz="2000" dirty="0" smtClean="0">
                    <a:solidFill>
                      <a:schemeClr val="accent1">
                        <a:lumMod val="75000"/>
                      </a:schemeClr>
                    </a:solidFill>
                  </a:rPr>
                  <a:t>Вычислим коэффициент подобия:   </a:t>
                </a:r>
                <a:r>
                  <a:rPr lang="en-US" sz="2000" dirty="0" smtClean="0">
                    <a:solidFill>
                      <a:schemeClr val="accent1">
                        <a:lumMod val="75000"/>
                      </a:schemeClr>
                    </a:solidFill>
                  </a:rPr>
                  <a:t>k</a:t>
                </a:r>
                <a:r>
                  <a:rPr lang="ru-RU" sz="2000" dirty="0" smtClean="0">
                    <a:solidFill>
                      <a:schemeClr val="accent1">
                        <a:lumMod val="75000"/>
                      </a:schemeClr>
                    </a:solidFill>
                  </a:rPr>
                  <a:t>= </a:t>
                </a:r>
                <a14:m>
                  <m:oMath xmlns:m="http://schemas.openxmlformats.org/officeDocument/2006/math">
                    <m:f>
                      <m:fPr>
                        <m:ctrlPr>
                          <a:rPr lang="ru-RU" sz="2000" i="1" smtClean="0">
                            <a:solidFill>
                              <a:schemeClr val="accent1">
                                <a:lumMod val="75000"/>
                              </a:schemeClr>
                            </a:solidFill>
                            <a:latin typeface="Cambria Math"/>
                          </a:rPr>
                        </m:ctrlPr>
                      </m:fPr>
                      <m:num>
                        <m:r>
                          <a:rPr lang="en-US" sz="2000" b="0" i="1" smtClean="0">
                            <a:solidFill>
                              <a:schemeClr val="accent1">
                                <a:lumMod val="75000"/>
                              </a:schemeClr>
                            </a:solidFill>
                            <a:latin typeface="Cambria Math" panose="02040503050406030204" pitchFamily="18" charset="0"/>
                          </a:rPr>
                          <m:t>𝐾𝑀</m:t>
                        </m:r>
                      </m:num>
                      <m:den>
                        <m:r>
                          <a:rPr lang="en-US" sz="2000" b="0" i="1" smtClean="0">
                            <a:solidFill>
                              <a:schemeClr val="accent1">
                                <a:lumMod val="75000"/>
                              </a:schemeClr>
                            </a:solidFill>
                            <a:latin typeface="Cambria Math" panose="02040503050406030204" pitchFamily="18" charset="0"/>
                          </a:rPr>
                          <m:t>𝐶𝐷</m:t>
                        </m:r>
                      </m:den>
                    </m:f>
                  </m:oMath>
                </a14:m>
                <a:r>
                  <a:rPr lang="ru-RU" sz="2000" dirty="0" smtClean="0">
                    <a:solidFill>
                      <a:schemeClr val="accent1">
                        <a:lumMod val="75000"/>
                      </a:schemeClr>
                    </a:solidFill>
                  </a:rPr>
                  <a:t>=</a:t>
                </a:r>
                <a14:m>
                  <m:oMath xmlns:m="http://schemas.openxmlformats.org/officeDocument/2006/math">
                    <m:f>
                      <m:fPr>
                        <m:ctrlPr>
                          <a:rPr lang="ru-RU" sz="2000" i="1" dirty="0" smtClean="0">
                            <a:solidFill>
                              <a:schemeClr val="accent1">
                                <a:lumMod val="75000"/>
                              </a:schemeClr>
                            </a:solidFill>
                            <a:latin typeface="Cambria Math"/>
                          </a:rPr>
                        </m:ctrlPr>
                      </m:fPr>
                      <m:num>
                        <m:r>
                          <a:rPr lang="en-US" sz="2000" b="0" i="1" dirty="0" smtClean="0">
                            <a:solidFill>
                              <a:schemeClr val="accent1">
                                <a:lumMod val="75000"/>
                              </a:schemeClr>
                            </a:solidFill>
                            <a:latin typeface="Cambria Math" panose="02040503050406030204" pitchFamily="18" charset="0"/>
                          </a:rPr>
                          <m:t>160</m:t>
                        </m:r>
                      </m:num>
                      <m:den>
                        <m:r>
                          <a:rPr lang="en-US" sz="2000" b="0" i="1" dirty="0" smtClean="0">
                            <a:solidFill>
                              <a:schemeClr val="accent1">
                                <a:lumMod val="75000"/>
                              </a:schemeClr>
                            </a:solidFill>
                            <a:latin typeface="Cambria Math" panose="02040503050406030204" pitchFamily="18" charset="0"/>
                          </a:rPr>
                          <m:t>2,7</m:t>
                        </m:r>
                      </m:den>
                    </m:f>
                    <m:r>
                      <a:rPr lang="ru-RU" sz="2000" i="1" dirty="0" smtClean="0">
                        <a:solidFill>
                          <a:schemeClr val="accent1">
                            <a:lumMod val="75000"/>
                          </a:schemeClr>
                        </a:solidFill>
                        <a:latin typeface="Cambria Math" panose="02040503050406030204" pitchFamily="18" charset="0"/>
                      </a:rPr>
                      <m:t>≈</m:t>
                    </m:r>
                    <m:r>
                      <a:rPr lang="en-US" sz="2000" b="0" i="1" dirty="0" smtClean="0">
                        <a:solidFill>
                          <a:schemeClr val="accent1">
                            <a:lumMod val="75000"/>
                          </a:schemeClr>
                        </a:solidFill>
                        <a:latin typeface="Cambria Math" panose="02040503050406030204" pitchFamily="18" charset="0"/>
                      </a:rPr>
                      <m:t>59,6</m:t>
                    </m:r>
                  </m:oMath>
                </a14:m>
                <a:endParaRPr lang="ru-RU" sz="2000" b="0" dirty="0" smtClean="0">
                  <a:solidFill>
                    <a:schemeClr val="accent1">
                      <a:lumMod val="75000"/>
                    </a:schemeClr>
                  </a:solidFill>
                </a:endParaRPr>
              </a:p>
              <a:p>
                <a:pPr marL="342900" indent="-342900">
                  <a:buAutoNum type="arabicPeriod"/>
                </a:pPr>
                <a:r>
                  <a:rPr lang="ru-RU" sz="2000" dirty="0" smtClean="0">
                    <a:solidFill>
                      <a:schemeClr val="accent1">
                        <a:lumMod val="75000"/>
                      </a:schemeClr>
                    </a:solidFill>
                  </a:rPr>
                  <a:t>Вычислим высоту обелиска: </a:t>
                </a:r>
                <a:r>
                  <a:rPr lang="en-US" sz="2000" dirty="0" smtClean="0">
                    <a:solidFill>
                      <a:schemeClr val="accent1">
                        <a:lumMod val="75000"/>
                      </a:schemeClr>
                    </a:solidFill>
                  </a:rPr>
                  <a:t>ZG=</a:t>
                </a:r>
                <a:r>
                  <a:rPr lang="en-US" sz="2000" dirty="0" err="1" smtClean="0">
                    <a:solidFill>
                      <a:schemeClr val="accent1">
                        <a:lumMod val="75000"/>
                      </a:schemeClr>
                    </a:solidFill>
                  </a:rPr>
                  <a:t>k·AB</a:t>
                </a:r>
                <a:r>
                  <a:rPr lang="en-US" sz="2000" dirty="0" smtClean="0">
                    <a:solidFill>
                      <a:schemeClr val="accent1">
                        <a:lumMod val="75000"/>
                      </a:schemeClr>
                    </a:solidFill>
                  </a:rPr>
                  <a:t>=59,6·16,3≈966</a:t>
                </a:r>
                <a:r>
                  <a:rPr lang="ru-RU" sz="2000" dirty="0" smtClean="0">
                    <a:solidFill>
                      <a:schemeClr val="accent1">
                        <a:lumMod val="75000"/>
                      </a:schemeClr>
                    </a:solidFill>
                  </a:rPr>
                  <a:t>см=9,66м.</a:t>
                </a:r>
                <a:endParaRPr lang="en-US" sz="2000" b="0" dirty="0" smtClean="0">
                  <a:solidFill>
                    <a:schemeClr val="accent1">
                      <a:lumMod val="75000"/>
                    </a:schemeClr>
                  </a:solidFill>
                </a:endParaRPr>
              </a:p>
              <a:p>
                <a:pPr marL="342900" indent="-342900">
                  <a:buAutoNum type="arabicPeriod"/>
                </a:pPr>
                <a:endParaRPr lang="ru-RU" sz="2000" dirty="0"/>
              </a:p>
            </p:txBody>
          </p:sp>
        </mc:Choice>
        <mc:Fallback xmlns="">
          <p:sp>
            <p:nvSpPr>
              <p:cNvPr id="4" name="Текст 3"/>
              <p:cNvSpPr>
                <a:spLocks noGrp="1" noRot="1" noChangeAspect="1" noMove="1" noResize="1" noEditPoints="1" noAdjustHandles="1" noChangeArrowheads="1" noChangeShapeType="1" noTextEdit="1"/>
              </p:cNvSpPr>
              <p:nvPr>
                <p:ph type="body" sz="half" idx="2"/>
              </p:nvPr>
            </p:nvSpPr>
            <p:spPr>
              <a:xfrm>
                <a:off x="257577" y="1751527"/>
                <a:ext cx="5357612" cy="4294031"/>
              </a:xfrm>
              <a:blipFill rotWithShape="0">
                <a:blip r:embed="rId2"/>
                <a:stretch>
                  <a:fillRect l="-2048" t="-1986" r="-1138"/>
                </a:stretch>
              </a:blipFill>
            </p:spPr>
            <p:txBody>
              <a:bodyPr/>
              <a:lstStyle/>
              <a:p>
                <a:r>
                  <a:rPr lang="ru-RU">
                    <a:noFill/>
                  </a:rPr>
                  <a:t> </a:t>
                </a:r>
              </a:p>
            </p:txBody>
          </p:sp>
        </mc:Fallback>
      </mc:AlternateContent>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29238" y="623144"/>
            <a:ext cx="3059459" cy="4070112"/>
          </a:xfrm>
        </p:spPr>
      </p:pic>
    </p:spTree>
    <p:extLst>
      <p:ext uri="{BB962C8B-B14F-4D97-AF65-F5344CB8AC3E}">
        <p14:creationId xmlns:p14="http://schemas.microsoft.com/office/powerpoint/2010/main" val="2008410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7185464" y="206062"/>
            <a:ext cx="4572000" cy="862885"/>
          </a:xfrm>
        </p:spPr>
        <p:txBody>
          <a:bodyPr>
            <a:normAutofit fontScale="90000"/>
          </a:bodyPr>
          <a:lstStyle/>
          <a:p>
            <a:pPr algn="ctr"/>
            <a:r>
              <a:rPr lang="ru-RU" dirty="0" smtClean="0"/>
              <a:t>Находим высоту основания монумента</a:t>
            </a:r>
            <a:endParaRPr lang="ru-RU" dirty="0"/>
          </a:p>
        </p:txBody>
      </p:sp>
      <mc:AlternateContent xmlns:mc="http://schemas.openxmlformats.org/markup-compatibility/2006" xmlns:a14="http://schemas.microsoft.com/office/drawing/2010/main">
        <mc:Choice Requires="a14">
          <p:sp>
            <p:nvSpPr>
              <p:cNvPr id="10" name="Текст 9"/>
              <p:cNvSpPr>
                <a:spLocks noGrp="1"/>
              </p:cNvSpPr>
              <p:nvPr>
                <p:ph type="body" sz="half" idx="2"/>
              </p:nvPr>
            </p:nvSpPr>
            <p:spPr>
              <a:xfrm>
                <a:off x="6928834" y="1068947"/>
                <a:ext cx="5138670" cy="5576552"/>
              </a:xfrm>
            </p:spPr>
            <p:txBody>
              <a:bodyPr>
                <a:normAutofit/>
              </a:bodyPr>
              <a:lstStyle/>
              <a:p>
                <a:r>
                  <a:rPr lang="en-US" sz="1600" dirty="0" smtClean="0"/>
                  <a:t>EF</a:t>
                </a:r>
                <a:r>
                  <a:rPr lang="ru-RU" sz="1600" dirty="0" smtClean="0"/>
                  <a:t> – высота человека на фото; </a:t>
                </a:r>
                <a:r>
                  <a:rPr lang="en-US" sz="1600" dirty="0" smtClean="0"/>
                  <a:t>CD</a:t>
                </a:r>
                <a:r>
                  <a:rPr lang="ru-RU" sz="1600" dirty="0" smtClean="0"/>
                  <a:t> – высота основания на фото; </a:t>
                </a:r>
                <a:r>
                  <a:rPr lang="en-US" sz="1600" dirty="0" smtClean="0"/>
                  <a:t>AB</a:t>
                </a:r>
                <a:r>
                  <a:rPr lang="ru-RU" sz="1600" dirty="0" smtClean="0"/>
                  <a:t> – высота основания и солдата на фото; </a:t>
                </a:r>
                <a:r>
                  <a:rPr lang="en-US" sz="1600" dirty="0" smtClean="0"/>
                  <a:t>GH</a:t>
                </a:r>
                <a:r>
                  <a:rPr lang="ru-RU" sz="1600" dirty="0" smtClean="0"/>
                  <a:t> – высота солдата н фото; </a:t>
                </a:r>
                <a:r>
                  <a:rPr lang="en-US" sz="1600" dirty="0" smtClean="0"/>
                  <a:t>KZ</a:t>
                </a:r>
                <a:r>
                  <a:rPr lang="ru-RU" sz="1600" dirty="0" smtClean="0"/>
                  <a:t> – настоящая высота человека(160 см);</a:t>
                </a:r>
                <a:r>
                  <a:rPr lang="en-US" sz="1600" dirty="0"/>
                  <a:t> </a:t>
                </a:r>
                <a:r>
                  <a:rPr lang="en-US" sz="1600" dirty="0" smtClean="0"/>
                  <a:t>JX – </a:t>
                </a:r>
                <a:r>
                  <a:rPr lang="ru-RU" sz="1600" dirty="0" smtClean="0"/>
                  <a:t>настоящая высота основания.</a:t>
                </a:r>
              </a:p>
              <a:p>
                <a:r>
                  <a:rPr lang="ru-RU" sz="1600" dirty="0" smtClean="0"/>
                  <a:t>С помощью этой же формулы мы сможем найти высоту солдата. Для начала найдём настоящую высоту основания: 1) Составим пропорцию: </a:t>
                </a:r>
                <a14:m>
                  <m:oMath xmlns:m="http://schemas.openxmlformats.org/officeDocument/2006/math">
                    <m:f>
                      <m:fPr>
                        <m:ctrlPr>
                          <a:rPr lang="ru-RU" sz="1800" i="1" smtClean="0">
                            <a:latin typeface="Cambria Math"/>
                          </a:rPr>
                        </m:ctrlPr>
                      </m:fPr>
                      <m:num>
                        <m:r>
                          <a:rPr lang="en-US" sz="1800" b="0" i="1" smtClean="0">
                            <a:latin typeface="Cambria Math" panose="02040503050406030204" pitchFamily="18" charset="0"/>
                          </a:rPr>
                          <m:t>𝐸𝐹</m:t>
                        </m:r>
                      </m:num>
                      <m:den>
                        <m:r>
                          <a:rPr lang="en-US" sz="1800" b="0" i="1" smtClean="0">
                            <a:latin typeface="Cambria Math" panose="02040503050406030204" pitchFamily="18" charset="0"/>
                          </a:rPr>
                          <m:t>𝐶𝐷</m:t>
                        </m:r>
                      </m:den>
                    </m:f>
                  </m:oMath>
                </a14:m>
                <a:r>
                  <a:rPr lang="en-US" sz="1800" dirty="0" smtClean="0"/>
                  <a:t>=</a:t>
                </a:r>
                <a14:m>
                  <m:oMath xmlns:m="http://schemas.openxmlformats.org/officeDocument/2006/math">
                    <m:f>
                      <m:fPr>
                        <m:ctrlPr>
                          <a:rPr lang="en-US" sz="1800" i="1" dirty="0" smtClean="0">
                            <a:latin typeface="Cambria Math"/>
                          </a:rPr>
                        </m:ctrlPr>
                      </m:fPr>
                      <m:num>
                        <m:r>
                          <a:rPr lang="en-US" sz="1800" b="0" i="1" dirty="0" smtClean="0">
                            <a:latin typeface="Cambria Math" panose="02040503050406030204" pitchFamily="18" charset="0"/>
                          </a:rPr>
                          <m:t>𝐾𝑍</m:t>
                        </m:r>
                      </m:num>
                      <m:den>
                        <m:r>
                          <a:rPr lang="en-US" sz="1800" b="0" i="1" dirty="0" smtClean="0">
                            <a:latin typeface="Cambria Math" panose="02040503050406030204" pitchFamily="18" charset="0"/>
                          </a:rPr>
                          <m:t>𝐽𝑋</m:t>
                        </m:r>
                      </m:den>
                    </m:f>
                  </m:oMath>
                </a14:m>
                <a:r>
                  <a:rPr lang="en-US" sz="1600" dirty="0" smtClean="0"/>
                  <a:t> </a:t>
                </a:r>
              </a:p>
              <a:p>
                <a:r>
                  <a:rPr lang="ru-RU" sz="1600" dirty="0" smtClean="0"/>
                  <a:t>2) Теперь подставим значения: </a:t>
                </a:r>
                <a14:m>
                  <m:oMath xmlns:m="http://schemas.openxmlformats.org/officeDocument/2006/math">
                    <m:f>
                      <m:fPr>
                        <m:ctrlPr>
                          <a:rPr lang="ru-RU" sz="1800" i="1" smtClean="0">
                            <a:latin typeface="Cambria Math"/>
                          </a:rPr>
                        </m:ctrlPr>
                      </m:fPr>
                      <m:num>
                        <m:r>
                          <a:rPr lang="ru-RU" sz="1800" b="0" i="1" smtClean="0">
                            <a:latin typeface="Cambria Math" panose="02040503050406030204" pitchFamily="18" charset="0"/>
                          </a:rPr>
                          <m:t>2,6</m:t>
                        </m:r>
                      </m:num>
                      <m:den>
                        <m:r>
                          <a:rPr lang="ru-RU" sz="1800" b="0" i="1" smtClean="0">
                            <a:latin typeface="Cambria Math" panose="02040503050406030204" pitchFamily="18" charset="0"/>
                          </a:rPr>
                          <m:t>2,8</m:t>
                        </m:r>
                      </m:den>
                    </m:f>
                    <m:r>
                      <a:rPr lang="ru-RU" sz="1800" b="0" i="0" smtClean="0">
                        <a:latin typeface="Cambria Math" panose="02040503050406030204" pitchFamily="18" charset="0"/>
                      </a:rPr>
                      <m:t>=</m:t>
                    </m:r>
                    <m:f>
                      <m:fPr>
                        <m:ctrlPr>
                          <a:rPr lang="ru-RU" sz="1800" b="0" i="1" smtClean="0">
                            <a:latin typeface="Cambria Math"/>
                          </a:rPr>
                        </m:ctrlPr>
                      </m:fPr>
                      <m:num>
                        <m:r>
                          <a:rPr lang="ru-RU" sz="1800" b="0" i="1" smtClean="0">
                            <a:latin typeface="Cambria Math" panose="02040503050406030204" pitchFamily="18" charset="0"/>
                          </a:rPr>
                          <m:t>160</m:t>
                        </m:r>
                      </m:num>
                      <m:den>
                        <m:r>
                          <a:rPr lang="en-US" sz="1800" b="0" i="1" smtClean="0">
                            <a:latin typeface="Cambria Math" panose="02040503050406030204" pitchFamily="18" charset="0"/>
                          </a:rPr>
                          <m:t>𝐽𝑋</m:t>
                        </m:r>
                      </m:den>
                    </m:f>
                  </m:oMath>
                </a14:m>
                <a:endParaRPr lang="en-US" sz="1800" dirty="0" smtClean="0"/>
              </a:p>
              <a:p>
                <a:r>
                  <a:rPr lang="en-US" sz="1600" dirty="0" smtClean="0"/>
                  <a:t>3) </a:t>
                </a:r>
                <a:r>
                  <a:rPr lang="ru-RU" sz="1600" dirty="0" smtClean="0"/>
                  <a:t>Найдём </a:t>
                </a:r>
                <a:r>
                  <a:rPr lang="en-US" sz="1600" dirty="0" smtClean="0"/>
                  <a:t>JX</a:t>
                </a:r>
                <a:r>
                  <a:rPr lang="ru-RU" sz="1600" dirty="0" smtClean="0"/>
                  <a:t>: </a:t>
                </a:r>
                <a14:m>
                  <m:oMath xmlns:m="http://schemas.openxmlformats.org/officeDocument/2006/math">
                    <m:f>
                      <m:fPr>
                        <m:ctrlPr>
                          <a:rPr lang="ru-RU" sz="1800" i="1" smtClean="0">
                            <a:latin typeface="Cambria Math"/>
                          </a:rPr>
                        </m:ctrlPr>
                      </m:fPr>
                      <m:num>
                        <m:r>
                          <a:rPr lang="ru-RU" sz="1800" b="0" i="1" smtClean="0">
                            <a:latin typeface="Cambria Math" panose="02040503050406030204" pitchFamily="18" charset="0"/>
                          </a:rPr>
                          <m:t>160 ·2,8</m:t>
                        </m:r>
                      </m:num>
                      <m:den>
                        <m:r>
                          <a:rPr lang="ru-RU" sz="1800" b="0" i="1" smtClean="0">
                            <a:latin typeface="Cambria Math" panose="02040503050406030204" pitchFamily="18" charset="0"/>
                          </a:rPr>
                          <m:t>2,6</m:t>
                        </m:r>
                      </m:den>
                    </m:f>
                  </m:oMath>
                </a14:m>
                <a:r>
                  <a:rPr lang="ru-RU" sz="1600" dirty="0" smtClean="0"/>
                  <a:t> ≈ 172 см.</a:t>
                </a:r>
              </a:p>
              <a:p>
                <a:r>
                  <a:rPr lang="ru-RU" sz="1600" dirty="0" smtClean="0"/>
                  <a:t>Теперь нужно найти </a:t>
                </a:r>
                <a:r>
                  <a:rPr lang="en-US" sz="1600" dirty="0" smtClean="0"/>
                  <a:t>AB</a:t>
                </a:r>
                <a:r>
                  <a:rPr lang="ru-RU" sz="1600" dirty="0" smtClean="0"/>
                  <a:t>: 1)Пусть </a:t>
                </a:r>
                <a:r>
                  <a:rPr lang="en-US" sz="1600" dirty="0" smtClean="0"/>
                  <a:t>x</a:t>
                </a:r>
                <a:r>
                  <a:rPr lang="ru-RU" sz="1600" dirty="0" smtClean="0"/>
                  <a:t> – настоящая высота основания и солдата. 2) Составим пропорцию: </a:t>
                </a:r>
                <a14:m>
                  <m:oMath xmlns:m="http://schemas.openxmlformats.org/officeDocument/2006/math">
                    <m:f>
                      <m:fPr>
                        <m:ctrlPr>
                          <a:rPr lang="ru-RU" sz="1800" i="1" smtClean="0">
                            <a:latin typeface="Cambria Math"/>
                          </a:rPr>
                        </m:ctrlPr>
                      </m:fPr>
                      <m:num>
                        <m:r>
                          <a:rPr lang="en-US" sz="1800" b="0" i="1" smtClean="0">
                            <a:latin typeface="Cambria Math" panose="02040503050406030204" pitchFamily="18" charset="0"/>
                          </a:rPr>
                          <m:t>𝐴𝐵</m:t>
                        </m:r>
                      </m:num>
                      <m:den>
                        <m:r>
                          <a:rPr lang="en-US" sz="1800" b="0" i="1" smtClean="0">
                            <a:latin typeface="Cambria Math" panose="02040503050406030204" pitchFamily="18" charset="0"/>
                          </a:rPr>
                          <m:t>𝐶𝐷</m:t>
                        </m:r>
                      </m:den>
                    </m:f>
                  </m:oMath>
                </a14:m>
                <a:r>
                  <a:rPr lang="en-US" sz="1800" dirty="0" smtClean="0"/>
                  <a:t>=</a:t>
                </a:r>
                <a14:m>
                  <m:oMath xmlns:m="http://schemas.openxmlformats.org/officeDocument/2006/math">
                    <m:f>
                      <m:fPr>
                        <m:ctrlPr>
                          <a:rPr lang="en-US" sz="1800" i="1" dirty="0" smtClean="0">
                            <a:latin typeface="Cambria Math"/>
                          </a:rPr>
                        </m:ctrlPr>
                      </m:fPr>
                      <m:num>
                        <m:r>
                          <a:rPr lang="en-US" sz="1800" b="0" i="1" dirty="0" smtClean="0">
                            <a:latin typeface="Cambria Math" panose="02040503050406030204" pitchFamily="18" charset="0"/>
                          </a:rPr>
                          <m:t>𝑥</m:t>
                        </m:r>
                      </m:num>
                      <m:den>
                        <m:r>
                          <a:rPr lang="en-US" sz="1800" b="0" i="1" dirty="0" smtClean="0">
                            <a:latin typeface="Cambria Math" panose="02040503050406030204" pitchFamily="18" charset="0"/>
                          </a:rPr>
                          <m:t>𝐽𝑋</m:t>
                        </m:r>
                      </m:den>
                    </m:f>
                  </m:oMath>
                </a14:m>
                <a:r>
                  <a:rPr lang="en-US" sz="1800" dirty="0" smtClean="0"/>
                  <a:t> </a:t>
                </a:r>
                <a:r>
                  <a:rPr lang="en-US" sz="1600" dirty="0" smtClean="0"/>
                  <a:t> 3) </a:t>
                </a:r>
                <a:r>
                  <a:rPr lang="ru-RU" sz="1600" dirty="0" smtClean="0"/>
                  <a:t>Подставим значения: </a:t>
                </a:r>
                <a14:m>
                  <m:oMath xmlns:m="http://schemas.openxmlformats.org/officeDocument/2006/math">
                    <m:f>
                      <m:fPr>
                        <m:ctrlPr>
                          <a:rPr lang="ru-RU" sz="1800" i="1" smtClean="0">
                            <a:latin typeface="Cambria Math"/>
                          </a:rPr>
                        </m:ctrlPr>
                      </m:fPr>
                      <m:num>
                        <m:r>
                          <a:rPr lang="ru-RU" sz="1800" b="0" i="1" smtClean="0">
                            <a:latin typeface="Cambria Math" panose="02040503050406030204" pitchFamily="18" charset="0"/>
                          </a:rPr>
                          <m:t>5,5</m:t>
                        </m:r>
                      </m:num>
                      <m:den>
                        <m:r>
                          <a:rPr lang="ru-RU" sz="1800" b="0" i="1" smtClean="0">
                            <a:latin typeface="Cambria Math" panose="02040503050406030204" pitchFamily="18" charset="0"/>
                          </a:rPr>
                          <m:t>2,8</m:t>
                        </m:r>
                      </m:den>
                    </m:f>
                  </m:oMath>
                </a14:m>
                <a:r>
                  <a:rPr lang="ru-RU" sz="1800" dirty="0" smtClean="0"/>
                  <a:t>=</a:t>
                </a:r>
                <a14:m>
                  <m:oMath xmlns:m="http://schemas.openxmlformats.org/officeDocument/2006/math">
                    <m:f>
                      <m:fPr>
                        <m:ctrlPr>
                          <a:rPr lang="ru-RU" sz="1800" i="1" dirty="0" smtClean="0">
                            <a:latin typeface="Cambria Math"/>
                          </a:rPr>
                        </m:ctrlPr>
                      </m:fPr>
                      <m:num>
                        <m:r>
                          <a:rPr lang="ru-RU" sz="1800" b="0" i="1" dirty="0" smtClean="0">
                            <a:latin typeface="Cambria Math" panose="02040503050406030204" pitchFamily="18" charset="0"/>
                          </a:rPr>
                          <m:t>х</m:t>
                        </m:r>
                      </m:num>
                      <m:den>
                        <m:r>
                          <a:rPr lang="ru-RU" sz="1800" b="0" i="1" dirty="0" smtClean="0">
                            <a:latin typeface="Cambria Math" panose="02040503050406030204" pitchFamily="18" charset="0"/>
                          </a:rPr>
                          <m:t>172</m:t>
                        </m:r>
                      </m:den>
                    </m:f>
                  </m:oMath>
                </a14:m>
                <a:endParaRPr lang="ru-RU" sz="1800" dirty="0" smtClean="0"/>
              </a:p>
              <a:p>
                <a:r>
                  <a:rPr lang="ru-RU" sz="1600" dirty="0" smtClean="0"/>
                  <a:t>4) Найдём </a:t>
                </a:r>
                <a:r>
                  <a:rPr lang="en-US" sz="1600" dirty="0" smtClean="0"/>
                  <a:t>x</a:t>
                </a:r>
                <a:r>
                  <a:rPr lang="ru-RU" sz="1600" dirty="0" smtClean="0"/>
                  <a:t>: </a:t>
                </a:r>
                <a14:m>
                  <m:oMath xmlns:m="http://schemas.openxmlformats.org/officeDocument/2006/math">
                    <m:f>
                      <m:fPr>
                        <m:ctrlPr>
                          <a:rPr lang="ru-RU" sz="1800" i="1" smtClean="0">
                            <a:latin typeface="Cambria Math"/>
                          </a:rPr>
                        </m:ctrlPr>
                      </m:fPr>
                      <m:num>
                        <m:r>
                          <a:rPr lang="en-US" sz="1800" b="0" i="1" smtClean="0">
                            <a:latin typeface="Cambria Math" panose="02040503050406030204" pitchFamily="18" charset="0"/>
                          </a:rPr>
                          <m:t>172·5,5</m:t>
                        </m:r>
                      </m:num>
                      <m:den>
                        <m:r>
                          <a:rPr lang="en-US" sz="1800" b="0" i="1" smtClean="0">
                            <a:latin typeface="Cambria Math" panose="02040503050406030204" pitchFamily="18" charset="0"/>
                          </a:rPr>
                          <m:t>2,8</m:t>
                        </m:r>
                      </m:den>
                    </m:f>
                  </m:oMath>
                </a14:m>
                <a:r>
                  <a:rPr lang="en-US" sz="1800" dirty="0" smtClean="0"/>
                  <a:t> </a:t>
                </a:r>
                <a:r>
                  <a:rPr lang="ru-RU" sz="1800" dirty="0" smtClean="0"/>
                  <a:t>≈</a:t>
                </a:r>
                <a:r>
                  <a:rPr lang="ru-RU" sz="1600" dirty="0" smtClean="0"/>
                  <a:t> 378 см.</a:t>
                </a:r>
              </a:p>
              <a:p>
                <a:r>
                  <a:rPr lang="ru-RU" sz="1600" dirty="0" smtClean="0"/>
                  <a:t>И сейчас мы сможем найти реальную высоту солдата. </a:t>
                </a:r>
                <a:r>
                  <a:rPr lang="ru-RU" sz="1600" smtClean="0"/>
                  <a:t>378 – 172=206см или 2,06м</a:t>
                </a:r>
                <a:endParaRPr lang="ru-RU" sz="1800" dirty="0"/>
              </a:p>
            </p:txBody>
          </p:sp>
        </mc:Choice>
        <mc:Fallback xmlns="">
          <p:sp>
            <p:nvSpPr>
              <p:cNvPr id="10" name="Текст 9"/>
              <p:cNvSpPr>
                <a:spLocks noGrp="1" noRot="1" noChangeAspect="1" noMove="1" noResize="1" noEditPoints="1" noAdjustHandles="1" noChangeArrowheads="1" noChangeShapeType="1" noTextEdit="1"/>
              </p:cNvSpPr>
              <p:nvPr>
                <p:ph type="body" sz="half" idx="2"/>
              </p:nvPr>
            </p:nvSpPr>
            <p:spPr>
              <a:xfrm>
                <a:off x="6928834" y="1068947"/>
                <a:ext cx="5138670" cy="5576552"/>
              </a:xfrm>
              <a:blipFill rotWithShape="0">
                <a:blip r:embed="rId2"/>
                <a:stretch>
                  <a:fillRect l="-830" t="-1202" r="-3084"/>
                </a:stretch>
              </a:blipFill>
            </p:spPr>
            <p:txBody>
              <a:bodyPr/>
              <a:lstStyle/>
              <a:p>
                <a:r>
                  <a:rPr lang="ru-RU">
                    <a:noFill/>
                  </a:rPr>
                  <a:t> </a:t>
                </a:r>
              </a:p>
            </p:txBody>
          </p:sp>
        </mc:Fallback>
      </mc:AlternateContent>
      <p:pic>
        <p:nvPicPr>
          <p:cNvPr id="11" name="Рисунок 10"/>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45521" y="876570"/>
            <a:ext cx="6628766" cy="4647659"/>
          </a:xfrm>
        </p:spPr>
      </p:pic>
    </p:spTree>
    <p:extLst>
      <p:ext uri="{BB962C8B-B14F-4D97-AF65-F5344CB8AC3E}">
        <p14:creationId xmlns:p14="http://schemas.microsoft.com/office/powerpoint/2010/main" val="153436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 calcmode="lin" valueType="num">
                                      <p:cBhvr additive="base">
                                        <p:cTn id="4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anim calcmode="lin" valueType="num">
                                      <p:cBhvr additive="base">
                                        <p:cTn id="5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                     История создания обелиска</a:t>
            </a: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3" name="Содержимое 2"/>
          <p:cNvSpPr>
            <a:spLocks noGrp="1"/>
          </p:cNvSpPr>
          <p:nvPr>
            <p:ph idx="1"/>
          </p:nvPr>
        </p:nvSpPr>
        <p:spPr/>
        <p:txBody>
          <a:bodyPr/>
          <a:lstStyle/>
          <a:p>
            <a:pPr>
              <a:buNone/>
            </a:pPr>
            <a:endParaRPr lang="ru-RU" dirty="0"/>
          </a:p>
          <a:p>
            <a:pPr>
              <a:buNone/>
            </a:pPr>
            <a:r>
              <a:rPr lang="ru-RU" dirty="0" smtClean="0"/>
              <a:t>    В 60-е годы по всей нашей необъятной стране проводится благородная работа по увековечению памяти погибших.Общественность нашего города также решила почтить память воинов-земляков. В 1965 году состоялось заседание исполкома горсовета, на котором было решено воздвигнуть в городе памятник-обелиск с именами павших граждан города.</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ПАМЯТНИК В 1965 ГОДУ</a:t>
            </a:r>
            <a:endParaRPr lang="ru-RU" dirty="0"/>
          </a:p>
        </p:txBody>
      </p:sp>
      <p:sp>
        <p:nvSpPr>
          <p:cNvPr id="3" name="Объект 2"/>
          <p:cNvSpPr>
            <a:spLocks noGrp="1"/>
          </p:cNvSpPr>
          <p:nvPr>
            <p:ph idx="1"/>
          </p:nvPr>
        </p:nvSpPr>
        <p:spPr>
          <a:xfrm>
            <a:off x="609600" y="1609415"/>
            <a:ext cx="9652000" cy="5036083"/>
          </a:xfrm>
        </p:spPr>
        <p:txBody>
          <a:bodyPr>
            <a:normAutofit lnSpcReduction="10000"/>
          </a:bodyPr>
          <a:lstStyle/>
          <a:p>
            <a:r>
              <a:rPr lang="ru-RU" dirty="0" smtClean="0"/>
              <a:t>  Сам обелиск, высотой в 10 метров, будет воздвигнут на площади против детской библиотеки. Детская библиотека в шестидесятые года находилась на месте нынешней районной администрации. Она представляла из себя небольшое деревянное здание. Ещё раньше там было Ремесленное училище механизаторов. Было решено, что по краям этой площади друг против друга будут установлены скульптуры война со снятым шлемом и склонённой головой и матери с сыном - подростком, олицетворяющих скорбь по  павшему мужу и отцу. Перед памятником на ровной площади разбиты цветники и водоём с фонтаном для детей. Вечный огонь зажигали только по праздникам.</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20" y="192289"/>
            <a:ext cx="6185180" cy="466304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335" y="657796"/>
            <a:ext cx="5819775" cy="43719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859" y="2954478"/>
            <a:ext cx="5068952" cy="3801714"/>
          </a:xfrm>
          <a:prstGeom prst="rect">
            <a:avLst/>
          </a:prstGeom>
        </p:spPr>
      </p:pic>
    </p:spTree>
    <p:extLst>
      <p:ext uri="{BB962C8B-B14F-4D97-AF65-F5344CB8AC3E}">
        <p14:creationId xmlns:p14="http://schemas.microsoft.com/office/powerpoint/2010/main" val="3687856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932</TotalTime>
  <Words>504</Words>
  <Application>Microsoft Office PowerPoint</Application>
  <PresentationFormat>Произвольный</PresentationFormat>
  <Paragraphs>28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Изящная</vt:lpstr>
      <vt:lpstr>Монумент погибшим сергачанам в великой отечественной войне</vt:lpstr>
      <vt:lpstr>Цели и задачи</vt:lpstr>
      <vt:lpstr>Ход работы</vt:lpstr>
      <vt:lpstr>Презентация PowerPoint</vt:lpstr>
      <vt:lpstr>             СПОСОБ ИЗМЕРЕНИЯ ШИРИНЫ И                                    ВЫСОТЫ ЗДАНИЙ. </vt:lpstr>
      <vt:lpstr>ХОД РАБОТЫ</vt:lpstr>
      <vt:lpstr>Находим высоту основания монумента</vt:lpstr>
      <vt:lpstr>                     История создания обелиска   </vt:lpstr>
      <vt:lpstr>          ПАМЯТНИК В 1965 ГОДУ</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Монумент погибшим сергачанам в великой отечественной войн</dc:title>
  <dc:creator>Резистров Абдылдак</dc:creator>
  <cp:lastModifiedBy>Windows User</cp:lastModifiedBy>
  <cp:revision>31</cp:revision>
  <dcterms:created xsi:type="dcterms:W3CDTF">2014-02-26T15:27:15Z</dcterms:created>
  <dcterms:modified xsi:type="dcterms:W3CDTF">2014-03-04T17:49:12Z</dcterms:modified>
</cp:coreProperties>
</file>